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4" r:id="rId3"/>
    <p:sldId id="280" r:id="rId4"/>
    <p:sldId id="286" r:id="rId5"/>
    <p:sldId id="291" r:id="rId6"/>
    <p:sldId id="295" r:id="rId7"/>
    <p:sldId id="257" r:id="rId8"/>
    <p:sldId id="289" r:id="rId9"/>
    <p:sldId id="290" r:id="rId10"/>
    <p:sldId id="287" r:id="rId11"/>
    <p:sldId id="288" r:id="rId12"/>
    <p:sldId id="292" r:id="rId13"/>
    <p:sldId id="293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 varScale="1">
        <p:scale>
          <a:sx n="106" d="100"/>
          <a:sy n="106" d="100"/>
        </p:scale>
        <p:origin x="173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6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3/31/2013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3/31/2013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5"/>
            <a:ext cx="7235981" cy="3108898"/>
          </a:xfrm>
        </p:spPr>
        <p:txBody>
          <a:bodyPr>
            <a:noAutofit/>
          </a:bodyPr>
          <a:lstStyle/>
          <a:p>
            <a:r>
              <a:rPr lang="en-US" sz="5400" dirty="0" smtClean="0"/>
              <a:t>Selecting the Right Conference for </a:t>
            </a:r>
            <a:r>
              <a:rPr lang="en-US" sz="5400" smtClean="0"/>
              <a:t>the BSN FIR </a:t>
            </a:r>
            <a:r>
              <a:rPr lang="en-US" sz="5400" dirty="0" smtClean="0"/>
              <a:t>Filter Paper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118539"/>
            <a:ext cx="6189583" cy="12822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Alicia </a:t>
            </a:r>
            <a:r>
              <a:rPr lang="en-US" dirty="0" err="1" smtClean="0"/>
              <a:t>Klinefelter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November 13, </a:t>
            </a:r>
            <a:r>
              <a:rPr lang="en-US" dirty="0" smtClean="0"/>
              <a:t>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34190" y="4961743"/>
                <a:ext cx="7467600" cy="1654541"/>
              </a:xfrm>
            </p:spPr>
            <p:txBody>
              <a:bodyPr>
                <a:noAutofit/>
              </a:bodyPr>
              <a:lstStyle/>
              <a:p>
                <a:r>
                  <a:rPr lang="en-US" sz="3200" dirty="0" smtClean="0"/>
                  <a:t>Tradeoff</a:t>
                </a:r>
              </a:p>
              <a:p>
                <a:pPr lvl="1"/>
                <a:r>
                  <a:rPr lang="en-US" dirty="0" smtClean="0"/>
                  <a:t>Flying is not fun: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𝑎𝑚𝑜𝑢𝑛𝑡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𝑜𝑓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𝑓𝑢𝑛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) 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𝑚𝑖𝑙𝑒𝑠</m:t>
                        </m:r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𝑡𝑟𝑎𝑣𝑒𝑙𝑒𝑑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Hawaii &gt;&gt; California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4190" y="4961743"/>
                <a:ext cx="7467600" cy="1654541"/>
              </a:xfrm>
              <a:blipFill rotWithShape="1">
                <a:blip r:embed="rId2"/>
                <a:stretch>
                  <a:fillRect l="-1796" t="-4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21" y="1476455"/>
            <a:ext cx="8027858" cy="3377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images-2.findicons.com/files/icons/949/token/128/airpla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10375">
            <a:off x="7323857" y="2776480"/>
            <a:ext cx="397076" cy="39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04900" y="3651825"/>
            <a:ext cx="9172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VLSI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Honolulu, HI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4800 mi</a:t>
            </a:r>
            <a:endParaRPr lang="en-US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" name="Picture 5" descr="http://images-2.findicons.com/files/icons/949/token/128/airpla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10375">
            <a:off x="7323857" y="2776482"/>
            <a:ext cx="397076" cy="39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52800" y="2279604"/>
            <a:ext cx="906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CICC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San Jose, CA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2400 mi</a:t>
            </a:r>
            <a:endParaRPr lang="en-US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1" name="Picture 5" descr="http://images-2.findicons.com/files/icons/949/token/128/airpla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10375">
            <a:off x="7323857" y="2776482"/>
            <a:ext cx="397076" cy="39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26126" y="3218132"/>
            <a:ext cx="133081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ISLPED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Redondo Beach, CA</a:t>
            </a:r>
          </a:p>
          <a:p>
            <a:r>
              <a:rPr lang="en-US" sz="1100" b="1" dirty="0" smtClean="0">
                <a:solidFill>
                  <a:schemeClr val="tx1">
                    <a:lumMod val="50000"/>
                  </a:schemeClr>
                </a:solidFill>
              </a:rPr>
              <a:t>2200 mi</a:t>
            </a:r>
            <a:endParaRPr lang="en-US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2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L -0.19393 0.00671 C -0.23403 0.00648 -0.29375 0.01921 -0.35295 0.03773 C -0.42136 0.05903 -0.47535 0.08195 -0.51181 0.10579 L -0.68577 0.21482 " pathEditMode="relative" rAng="-788121" ptsTypes="FffFF">
                                      <p:cBhvr>
                                        <p:cTn id="6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96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-0.10469 -0.04444 C -0.12587 -0.05393 -0.15885 -0.05926 -0.19149 -0.05926 C -0.23004 -0.05926 -0.26076 -0.05393 -0.28177 -0.04444 L -0.38403 0.00116 " pathEditMode="relative" rAng="0" ptsTypes="FffFF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1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-0.09358 -0.01019 C -0.11268 -0.01296 -0.14202 -0.01134 -0.17084 -0.00764 C -0.20452 -0.00278 -0.23177 0.00231 -0.24983 0.00949 L -0.33681 0.04421 " pathEditMode="relative" rAng="-329064" ptsTypes="FffFF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44" y="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644316"/>
              </p:ext>
            </p:extLst>
          </p:nvPr>
        </p:nvGraphicFramePr>
        <p:xfrm>
          <a:off x="974359" y="1375350"/>
          <a:ext cx="7989760" cy="507041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73576"/>
                <a:gridCol w="1993691"/>
                <a:gridCol w="1873771"/>
                <a:gridCol w="1948722"/>
              </a:tblGrid>
              <a:tr h="550311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VLSI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CICC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ISLPED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Prestige Factor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Topics?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Available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Not Really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Available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Design Impact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Mid-High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Mid-High</a:t>
                      </a:r>
                      <a:endParaRPr lang="en-US" sz="2000" dirty="0"/>
                    </a:p>
                  </a:txBody>
                  <a:tcPr anchor="ctr"/>
                </a:tc>
              </a:tr>
              <a:tr h="66793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Probability</a:t>
                      </a:r>
                      <a:r>
                        <a:rPr lang="en-US" sz="2000" b="1" baseline="0" dirty="0" smtClean="0"/>
                        <a:t> Accept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Deadline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January 23, 2012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April 7, 2012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March 9, 2012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Text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</a:t>
                      </a:r>
                      <a:r>
                        <a:rPr lang="en-US" sz="2000" baseline="0" dirty="0" smtClean="0"/>
                        <a:t> page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~3</a:t>
                      </a:r>
                      <a:r>
                        <a:rPr lang="en-US" sz="2000" baseline="0" dirty="0" smtClean="0"/>
                        <a:t> pages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~5</a:t>
                      </a:r>
                      <a:r>
                        <a:rPr lang="en-US" sz="2000" baseline="0" dirty="0" smtClean="0"/>
                        <a:t> pages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Figures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 page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 page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 page</a:t>
                      </a:r>
                      <a:endParaRPr lang="en-US" sz="2000" dirty="0"/>
                    </a:p>
                  </a:txBody>
                  <a:tcPr anchor="ctr"/>
                </a:tc>
              </a:tr>
              <a:tr h="550311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Location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VLSI</a:t>
            </a:r>
          </a:p>
          <a:p>
            <a:pPr lvl="1"/>
            <a:r>
              <a:rPr lang="en-US" sz="2400" dirty="0" smtClean="0"/>
              <a:t>Prestigious, competitive</a:t>
            </a:r>
          </a:p>
          <a:p>
            <a:pPr lvl="1"/>
            <a:r>
              <a:rPr lang="en-US" sz="2400" dirty="0" smtClean="0"/>
              <a:t>Topic available</a:t>
            </a:r>
          </a:p>
          <a:p>
            <a:pPr lvl="1"/>
            <a:r>
              <a:rPr lang="en-US" sz="2400" dirty="0" smtClean="0"/>
              <a:t>Paper is best so far</a:t>
            </a:r>
          </a:p>
          <a:p>
            <a:pPr lvl="1"/>
            <a:r>
              <a:rPr lang="en-US" sz="2400" dirty="0" smtClean="0"/>
              <a:t>Appropriate for length</a:t>
            </a:r>
          </a:p>
          <a:p>
            <a:pPr lvl="1"/>
            <a:r>
              <a:rPr lang="en-US" sz="2400" dirty="0" smtClean="0"/>
              <a:t>Less Appropriate for figures</a:t>
            </a:r>
          </a:p>
          <a:p>
            <a:pPr lvl="1"/>
            <a:r>
              <a:rPr lang="en-US" sz="2400" dirty="0" smtClean="0"/>
              <a:t>Few circuit-level techniques</a:t>
            </a:r>
          </a:p>
          <a:p>
            <a:pPr lvl="1"/>
            <a:r>
              <a:rPr lang="en-US" sz="2400" dirty="0" smtClean="0"/>
              <a:t>Great location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[1] </a:t>
            </a:r>
            <a:r>
              <a:rPr lang="en-US" sz="1800" dirty="0" err="1"/>
              <a:t>Myeong-Eun</a:t>
            </a:r>
            <a:r>
              <a:rPr lang="en-US" sz="1800" dirty="0"/>
              <a:t> Hwang; </a:t>
            </a:r>
            <a:r>
              <a:rPr lang="en-US" sz="1800" dirty="0" err="1"/>
              <a:t>Raychowdhury</a:t>
            </a:r>
            <a:r>
              <a:rPr lang="en-US" sz="1800" dirty="0"/>
              <a:t>, A.; </a:t>
            </a:r>
            <a:r>
              <a:rPr lang="en-US" sz="1800" dirty="0" err="1"/>
              <a:t>Keejong</a:t>
            </a:r>
            <a:r>
              <a:rPr lang="en-US" sz="1800" dirty="0"/>
              <a:t> Kim; Roy, K.; , "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A 85mV 40nW Process-Tolerant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Subthreshold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8x8 FIR Filter in 130nm Technology</a:t>
            </a:r>
            <a:r>
              <a:rPr lang="en-US" sz="1800" dirty="0"/>
              <a:t>," </a:t>
            </a:r>
            <a:r>
              <a:rPr lang="en-US" sz="1800" i="1" dirty="0"/>
              <a:t>VLSI Circuits, 2007 IEEE Symposium on</a:t>
            </a:r>
            <a:r>
              <a:rPr lang="en-US" sz="1800" dirty="0"/>
              <a:t> , vol., no., pp.154-155, 14-16 June 2007.</a:t>
            </a:r>
          </a:p>
          <a:p>
            <a:r>
              <a:rPr lang="en-US" sz="1800" dirty="0"/>
              <a:t>[2] Wei-Hsiang Ma; Kao, J.C.; </a:t>
            </a:r>
            <a:r>
              <a:rPr lang="en-US" sz="1800" dirty="0" err="1"/>
              <a:t>Sathe</a:t>
            </a:r>
            <a:r>
              <a:rPr lang="en-US" sz="1800" dirty="0"/>
              <a:t>, V.S.; </a:t>
            </a:r>
            <a:r>
              <a:rPr lang="en-US" sz="1800" dirty="0" err="1"/>
              <a:t>Papaefthymiou</a:t>
            </a:r>
            <a:r>
              <a:rPr lang="en-US" sz="1800" dirty="0"/>
              <a:t>, M.C.; , "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187 MHz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Subthreshold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-Supply Charge-Recovery FIR</a:t>
            </a:r>
            <a:r>
              <a:rPr lang="en-US" sz="1800" dirty="0"/>
              <a:t>," </a:t>
            </a:r>
            <a:r>
              <a:rPr lang="en-US" sz="1800" i="1" dirty="0"/>
              <a:t>Solid-State Circuits, IEEE Journal of</a:t>
            </a:r>
            <a:r>
              <a:rPr lang="en-US" sz="1800" dirty="0"/>
              <a:t> , vol.45, no.4, pp.793-803, April 2010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[3] Yu-Ting </a:t>
            </a:r>
            <a:r>
              <a:rPr lang="en-US" sz="1800" dirty="0" err="1"/>
              <a:t>Kuo</a:t>
            </a:r>
            <a:r>
              <a:rPr lang="en-US" sz="1800" dirty="0"/>
              <a:t>; </a:t>
            </a:r>
            <a:r>
              <a:rPr lang="en-US" sz="1800" dirty="0" err="1"/>
              <a:t>Tay-Jyi</a:t>
            </a:r>
            <a:r>
              <a:rPr lang="en-US" sz="1800" dirty="0"/>
              <a:t> Lin; </a:t>
            </a:r>
            <a:r>
              <a:rPr lang="en-US" sz="1800" dirty="0" err="1"/>
              <a:t>Yueh</a:t>
            </a:r>
            <a:r>
              <a:rPr lang="en-US" sz="1800" dirty="0"/>
              <a:t>-Tai Li; </a:t>
            </a:r>
            <a:r>
              <a:rPr lang="en-US" sz="1800" dirty="0" err="1"/>
              <a:t>Chih</a:t>
            </a:r>
            <a:r>
              <a:rPr lang="en-US" sz="1800" dirty="0"/>
              <a:t>-Wei Liu; , "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Design and Implementation of Low-Power ANSI S1.11 Filter Bank for Digital Hearing Aids</a:t>
            </a:r>
            <a:r>
              <a:rPr lang="en-US" sz="1800" dirty="0"/>
              <a:t>," </a:t>
            </a:r>
            <a:r>
              <a:rPr lang="en-US" sz="1800" i="1" dirty="0"/>
              <a:t>Circuits and Systems I: Regular Papers, IEEE Transactions on</a:t>
            </a:r>
            <a:r>
              <a:rPr lang="en-US" sz="1800" dirty="0"/>
              <a:t> , vol.57, no.7, pp.1684-1696, July </a:t>
            </a:r>
            <a:r>
              <a:rPr lang="en-US" sz="1800" dirty="0" smtClean="0"/>
              <a:t>2010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648" y="955343"/>
            <a:ext cx="7239000" cy="155584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Questions?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3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FIR design competitive</a:t>
            </a:r>
          </a:p>
          <a:p>
            <a:pPr lvl="1"/>
            <a:r>
              <a:rPr lang="en-US" sz="2600" dirty="0" smtClean="0"/>
              <a:t> </a:t>
            </a:r>
            <a:r>
              <a:rPr lang="en-US" sz="2600" dirty="0"/>
              <a:t>L</a:t>
            </a:r>
            <a:r>
              <a:rPr lang="en-US" sz="2600" dirty="0" smtClean="0"/>
              <a:t>owest in power and energy</a:t>
            </a:r>
          </a:p>
          <a:p>
            <a:r>
              <a:rPr lang="en-US" sz="3600" dirty="0" smtClean="0"/>
              <a:t>No paper yet</a:t>
            </a:r>
          </a:p>
          <a:p>
            <a:r>
              <a:rPr lang="en-US" sz="3600" dirty="0" smtClean="0"/>
              <a:t>Need to find conference</a:t>
            </a:r>
          </a:p>
          <a:p>
            <a:r>
              <a:rPr lang="en-US" sz="3600" dirty="0" smtClean="0"/>
              <a:t>Should choose right venue for work</a:t>
            </a:r>
          </a:p>
          <a:p>
            <a:pPr lvl="1"/>
            <a:r>
              <a:rPr lang="en-US" sz="2600" dirty="0" smtClean="0"/>
              <a:t>Multivariate optimization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5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Appropriateness Criteria</a:t>
            </a:r>
          </a:p>
          <a:p>
            <a:r>
              <a:rPr lang="en-US" sz="3200" dirty="0" smtClean="0"/>
              <a:t>FIR Design Characteristics</a:t>
            </a:r>
          </a:p>
          <a:p>
            <a:r>
              <a:rPr lang="en-US" sz="3200" dirty="0" smtClean="0"/>
              <a:t>Conference Descriptions</a:t>
            </a:r>
          </a:p>
          <a:p>
            <a:pPr lvl="1"/>
            <a:r>
              <a:rPr lang="en-US" sz="2200" dirty="0" smtClean="0"/>
              <a:t>CICC</a:t>
            </a:r>
          </a:p>
          <a:p>
            <a:pPr lvl="1"/>
            <a:r>
              <a:rPr lang="en-US" sz="2200" dirty="0" smtClean="0"/>
              <a:t>ISLPED</a:t>
            </a:r>
          </a:p>
          <a:p>
            <a:pPr lvl="1"/>
            <a:r>
              <a:rPr lang="en-US" sz="2200" dirty="0" smtClean="0"/>
              <a:t>VLSI</a:t>
            </a:r>
          </a:p>
          <a:p>
            <a:r>
              <a:rPr lang="en-US" sz="3200" dirty="0" smtClean="0"/>
              <a:t>Comparison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Conference Prestige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2012 Special Topics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Impact/Novelty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Probability of Acceptance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Deadline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Text Requirement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Figures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Location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279" y="5711252"/>
            <a:ext cx="7789889" cy="683302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Programmable, Sub-threshold, and four-channel FIR Filter</a:t>
            </a:r>
          </a:p>
          <a:p>
            <a:r>
              <a:rPr lang="en-US" sz="2400" dirty="0" smtClean="0"/>
              <a:t>Lowest in power and energy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863609"/>
              </p:ext>
            </p:extLst>
          </p:nvPr>
        </p:nvGraphicFramePr>
        <p:xfrm>
          <a:off x="1364104" y="1588959"/>
          <a:ext cx="7007298" cy="387374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87548"/>
                <a:gridCol w="1406289"/>
                <a:gridCol w="1353731"/>
                <a:gridCol w="1279865"/>
                <a:gridCol w="1279865"/>
              </a:tblGrid>
              <a:tr h="339158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This Work</a:t>
                      </a:r>
                      <a:endParaRPr lang="en-US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[1]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[2]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[3]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028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Design Type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30-tap,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dirty="0" smtClean="0">
                          <a:effectLst/>
                        </a:rPr>
                        <a:t>8-bit </a:t>
                      </a:r>
                      <a:r>
                        <a:rPr lang="en-US" sz="1400" b="1" dirty="0">
                          <a:effectLst/>
                        </a:rPr>
                        <a:t>FIR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8-tap 8x8 FIR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14-tap 8x8 FIR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8-tap, 8-bit FIR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0789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Number</a:t>
                      </a:r>
                      <a:r>
                        <a:rPr lang="en-US" sz="1400" baseline="0" dirty="0" smtClean="0">
                          <a:effectLst/>
                        </a:rPr>
                        <a:t> of Channels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667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Technology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0.13μm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0.13μm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0.13μm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0.13μm</a:t>
                      </a:r>
                      <a:endParaRPr lang="en-US" sz="1400" kern="1200" dirty="0" smtClean="0">
                        <a:effectLst/>
                      </a:endParaRPr>
                    </a:p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2532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Supply Voltage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0.4V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0.32V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0.36V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0.6V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4787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Operating Frequency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200kHz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23MHz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187MHz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24kHz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4787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Power Dissipation</a:t>
                      </a:r>
                      <a:endParaRPr lang="en-US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219nW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56uW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5.9mW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4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87uW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4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289" y="1514007"/>
            <a:ext cx="7789889" cy="4700665"/>
          </a:xfrm>
        </p:spPr>
        <p:txBody>
          <a:bodyPr numCol="2">
            <a:noAutofit/>
          </a:bodyPr>
          <a:lstStyle/>
          <a:p>
            <a:r>
              <a:rPr lang="en-US" sz="3200" dirty="0" smtClean="0"/>
              <a:t>Pros</a:t>
            </a:r>
          </a:p>
          <a:p>
            <a:pPr lvl="1"/>
            <a:r>
              <a:rPr lang="en-US" sz="2000" dirty="0" smtClean="0"/>
              <a:t>Flexibility/Programmability</a:t>
            </a:r>
          </a:p>
          <a:p>
            <a:pPr lvl="1"/>
            <a:r>
              <a:rPr lang="en-US" sz="2000" dirty="0" smtClean="0"/>
              <a:t>Low power, sub-threshold</a:t>
            </a:r>
          </a:p>
          <a:p>
            <a:pPr lvl="1"/>
            <a:r>
              <a:rPr lang="en-US" sz="2000" dirty="0" err="1" smtClean="0"/>
              <a:t>Synthesizeable</a:t>
            </a:r>
            <a:endParaRPr lang="en-US" sz="2000" dirty="0" smtClean="0"/>
          </a:p>
          <a:p>
            <a:r>
              <a:rPr lang="en-US" sz="3200" dirty="0" smtClean="0"/>
              <a:t>Cons</a:t>
            </a:r>
          </a:p>
          <a:p>
            <a:pPr lvl="1"/>
            <a:r>
              <a:rPr lang="en-US" sz="2200" dirty="0" smtClean="0"/>
              <a:t>Circuit-level techniques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Available figures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ED Curves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Architecture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Frequency Response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US" sz="2000" dirty="0" smtClean="0"/>
              <a:t>15, 30, 60 taps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Filtered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Comparison Table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Die Photo and Operation Summary</a:t>
            </a:r>
            <a:endParaRPr lang="en-US" sz="3600" dirty="0" smtClean="0"/>
          </a:p>
          <a:p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CICC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72564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IEEE Custom Integrated Circuits </a:t>
            </a:r>
            <a:r>
              <a:rPr lang="en-US" dirty="0" smtClean="0"/>
              <a:t>Conference</a:t>
            </a:r>
          </a:p>
          <a:p>
            <a:r>
              <a:rPr lang="en-US" dirty="0"/>
              <a:t>Relevant Topics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Location</a:t>
            </a:r>
            <a:r>
              <a:rPr lang="en-US" dirty="0"/>
              <a:t>: </a:t>
            </a:r>
            <a:r>
              <a:rPr lang="en-US" dirty="0" smtClean="0"/>
              <a:t> San Jose, </a:t>
            </a:r>
            <a:r>
              <a:rPr lang="en-US" dirty="0"/>
              <a:t>CA</a:t>
            </a:r>
          </a:p>
          <a:p>
            <a:r>
              <a:rPr lang="en-US" dirty="0"/>
              <a:t>Deadline:  </a:t>
            </a:r>
            <a:r>
              <a:rPr lang="en-US" dirty="0" smtClean="0"/>
              <a:t>April 7,</a:t>
            </a:r>
            <a:r>
              <a:rPr lang="en-US" baseline="30000" dirty="0" smtClean="0"/>
              <a:t> </a:t>
            </a:r>
            <a:r>
              <a:rPr lang="en-US" dirty="0"/>
              <a:t>2012</a:t>
            </a:r>
          </a:p>
          <a:p>
            <a:r>
              <a:rPr lang="en-US" dirty="0"/>
              <a:t>Conference: </a:t>
            </a:r>
            <a:r>
              <a:rPr lang="en-US" dirty="0" smtClean="0"/>
              <a:t> September 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Text</a:t>
            </a:r>
            <a:r>
              <a:rPr lang="en-US" dirty="0" smtClean="0"/>
              <a:t>: 4 </a:t>
            </a:r>
            <a:r>
              <a:rPr lang="en-US" dirty="0"/>
              <a:t>pages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84419" y="2593300"/>
            <a:ext cx="4137286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Analog Circuit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Systems on Chip and 3D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Memory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Biomedical, Actuators, MEMS, and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Sensors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IC Manufacturing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21705" y="2593299"/>
            <a:ext cx="4092315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1600" dirty="0" smtClean="0"/>
              <a:t>Power Management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600" dirty="0" smtClean="0"/>
              <a:t>Simulation and Modeling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600" dirty="0" smtClean="0"/>
              <a:t>Test, Debug, and Reliability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600" dirty="0" smtClean="0"/>
              <a:t>Wired Communications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600" dirty="0" smtClean="0"/>
              <a:t>Wireless Designs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ISLPED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39055"/>
            <a:ext cx="7467600" cy="5051685"/>
          </a:xfrm>
        </p:spPr>
        <p:txBody>
          <a:bodyPr>
            <a:normAutofit/>
          </a:bodyPr>
          <a:lstStyle/>
          <a:p>
            <a:r>
              <a:rPr lang="en-US" dirty="0"/>
              <a:t>International Symposium on Low Power Electronics and </a:t>
            </a:r>
            <a:r>
              <a:rPr lang="en-US" dirty="0" smtClean="0"/>
              <a:t>Design</a:t>
            </a:r>
            <a:endParaRPr lang="en-US" dirty="0"/>
          </a:p>
          <a:p>
            <a:r>
              <a:rPr lang="en-US" dirty="0" smtClean="0"/>
              <a:t>Relevant Topics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Location: Redondo Beach, CA</a:t>
            </a:r>
          </a:p>
          <a:p>
            <a:r>
              <a:rPr lang="en-US" dirty="0" smtClean="0"/>
              <a:t>Deadline:  March 9,</a:t>
            </a:r>
            <a:r>
              <a:rPr lang="en-US" baseline="30000" dirty="0"/>
              <a:t>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Conference: July 30</a:t>
            </a:r>
            <a:r>
              <a:rPr lang="en-US" baseline="30000" dirty="0" smtClean="0"/>
              <a:t>th</a:t>
            </a:r>
            <a:r>
              <a:rPr lang="en-US" dirty="0" smtClean="0"/>
              <a:t> – Aug.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Text: 6 pages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08879" y="2923084"/>
            <a:ext cx="5816183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1. Architecture, Circuits, and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Technology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1.1. Technologies and Digital </a:t>
            </a:r>
            <a:r>
              <a:rPr lang="en-US" sz="1600" dirty="0" smtClean="0">
                <a:solidFill>
                  <a:schemeClr val="tx1"/>
                </a:solidFill>
              </a:rPr>
              <a:t>Circuits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1.2. Logic and Microarchitecture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Design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dirty="0"/>
              <a:t>1.3. Analog, MEMS, Mixed Signal and Imaging Electronics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80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VLSI Symposium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98048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VLSI Technology/Circuit </a:t>
            </a:r>
            <a:r>
              <a:rPr lang="en-US" dirty="0" smtClean="0"/>
              <a:t>Symposium</a:t>
            </a:r>
          </a:p>
          <a:p>
            <a:r>
              <a:rPr lang="en-US" dirty="0"/>
              <a:t>Relevant Topics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Location</a:t>
            </a:r>
            <a:r>
              <a:rPr lang="en-US" dirty="0"/>
              <a:t>: </a:t>
            </a:r>
            <a:r>
              <a:rPr lang="en-US" dirty="0" smtClean="0"/>
              <a:t>Honolulu, HI</a:t>
            </a:r>
            <a:endParaRPr lang="en-US" dirty="0"/>
          </a:p>
          <a:p>
            <a:r>
              <a:rPr lang="en-US" dirty="0"/>
              <a:t>Deadline:  </a:t>
            </a:r>
            <a:r>
              <a:rPr lang="en-US" dirty="0" smtClean="0"/>
              <a:t>January 23,</a:t>
            </a:r>
            <a:r>
              <a:rPr lang="en-US" baseline="30000" dirty="0" smtClean="0"/>
              <a:t> </a:t>
            </a:r>
            <a:r>
              <a:rPr lang="en-US" dirty="0"/>
              <a:t>2012</a:t>
            </a:r>
          </a:p>
          <a:p>
            <a:r>
              <a:rPr lang="en-US" dirty="0"/>
              <a:t>Conference: </a:t>
            </a:r>
            <a:r>
              <a:rPr lang="en-US" dirty="0" smtClean="0"/>
              <a:t>June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  <a:endParaRPr lang="en-US" dirty="0"/>
          </a:p>
          <a:p>
            <a:r>
              <a:rPr lang="en-US" dirty="0" smtClean="0"/>
              <a:t>Text </a:t>
            </a:r>
            <a:r>
              <a:rPr lang="en-US" b="1" dirty="0" smtClean="0"/>
              <a:t>and </a:t>
            </a:r>
            <a:r>
              <a:rPr lang="en-US" dirty="0" smtClean="0"/>
              <a:t>Figures: 2 </a:t>
            </a:r>
            <a:r>
              <a:rPr lang="en-US" dirty="0"/>
              <a:t>pages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8899" y="2599530"/>
            <a:ext cx="6220918" cy="18158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RF </a:t>
            </a:r>
            <a:r>
              <a:rPr lang="en-US" sz="1600" dirty="0"/>
              <a:t>and wireless </a:t>
            </a:r>
            <a:r>
              <a:rPr lang="en-US" sz="1600" dirty="0" smtClean="0"/>
              <a:t>communication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 smtClean="0"/>
              <a:t>Wireline</a:t>
            </a:r>
            <a:r>
              <a:rPr lang="en-US" sz="1600" dirty="0" smtClean="0"/>
              <a:t> </a:t>
            </a:r>
            <a:r>
              <a:rPr lang="en-US" sz="1600" dirty="0"/>
              <a:t>transceiver and I/O </a:t>
            </a:r>
            <a:r>
              <a:rPr lang="en-US" sz="1600" dirty="0" smtClean="0"/>
              <a:t>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Digital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circuit techniques for processor, memory, and complex SOC architectures and implementations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Clock </a:t>
            </a:r>
            <a:r>
              <a:rPr lang="en-US" sz="1600" dirty="0"/>
              <a:t>generation and </a:t>
            </a:r>
            <a:r>
              <a:rPr lang="en-US" sz="1600" dirty="0" smtClean="0"/>
              <a:t>distribution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Analog </a:t>
            </a:r>
            <a:r>
              <a:rPr lang="en-US" sz="1600" dirty="0"/>
              <a:t>and mixed </a:t>
            </a:r>
            <a:r>
              <a:rPr lang="en-US" sz="1600" dirty="0" smtClean="0"/>
              <a:t>signal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80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4788</TotalTime>
  <Words>534</Words>
  <Application>Microsoft Office PowerPoint</Application>
  <PresentationFormat>On-screen Show (4:3)</PresentationFormat>
  <Paragraphs>212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Cambria Math</vt:lpstr>
      <vt:lpstr>Informal Roman</vt:lpstr>
      <vt:lpstr>Times New Roman</vt:lpstr>
      <vt:lpstr>Wingdings</vt:lpstr>
      <vt:lpstr>RLPVLSI_PPT_TEMPLATE (1)</vt:lpstr>
      <vt:lpstr>Selecting the Right Conference for the BSN FIR Filter Paper</vt:lpstr>
      <vt:lpstr>Motivation</vt:lpstr>
      <vt:lpstr>Outline</vt:lpstr>
      <vt:lpstr>Conference Criteria</vt:lpstr>
      <vt:lpstr>Design Characteristics</vt:lpstr>
      <vt:lpstr>Design Characteristics</vt:lpstr>
      <vt:lpstr>CICC</vt:lpstr>
      <vt:lpstr>ISLPED</vt:lpstr>
      <vt:lpstr>VLSI Symposium</vt:lpstr>
      <vt:lpstr>Location</vt:lpstr>
      <vt:lpstr>Comparison</vt:lpstr>
      <vt:lpstr>Conclusions</vt:lpstr>
      <vt:lpstr>References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Programmable Multi-Channel Sub-Threshold FIR Filter for a Body Area Sensor Node</dc:title>
  <dc:creator>amk5vx</dc:creator>
  <cp:lastModifiedBy>Alicia</cp:lastModifiedBy>
  <cp:revision>136</cp:revision>
  <cp:lastPrinted>2011-09-12T21:41:37Z</cp:lastPrinted>
  <dcterms:created xsi:type="dcterms:W3CDTF">2011-09-15T14:23:38Z</dcterms:created>
  <dcterms:modified xsi:type="dcterms:W3CDTF">2013-03-31T23:30:49Z</dcterms:modified>
</cp:coreProperties>
</file>